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0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handoutMaster" Target="handoutMasters/handoutMaster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CAF982FB-955F-4026-AFBB-C35075F5B8D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en-US"/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CA9B71D8-7E7B-41D2-98D2-6856A066D9C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 altLang="en-US"/>
          </a:p>
        </p:txBody>
      </p:sp>
      <p:sp>
        <p:nvSpPr>
          <p:cNvPr id="47108" name="Rectangle 4">
            <a:extLst>
              <a:ext uri="{FF2B5EF4-FFF2-40B4-BE49-F238E27FC236}">
                <a16:creationId xmlns:a16="http://schemas.microsoft.com/office/drawing/2014/main" id="{A1AD3131-9301-4D18-AC5D-A14B2A123DA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en-US"/>
          </a:p>
        </p:txBody>
      </p:sp>
      <p:sp>
        <p:nvSpPr>
          <p:cNvPr id="47109" name="Rectangle 5">
            <a:extLst>
              <a:ext uri="{FF2B5EF4-FFF2-40B4-BE49-F238E27FC236}">
                <a16:creationId xmlns:a16="http://schemas.microsoft.com/office/drawing/2014/main" id="{D2CCF0F8-7BCD-409E-BD18-E723A9476B9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00CB7F3-B2B7-4AF8-9038-9636A6A0ED30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FA2FA-BB76-4BBE-BAAC-9703943407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A2656D-4FC7-4691-B206-8AFA38577C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23FBBC-B996-46D9-B1A8-6A17B05D6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97E45B-AE12-454C-BEF4-9B20C90B2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5C6B8-A138-406B-892A-DBFF38974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E26D6-1317-4245-BE6B-5F9A0A14F19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41441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C1CF1-6D4C-4CDB-AF56-149E882C4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2873F-F5DE-44DD-8009-61E114504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ED9FAC-F7DA-46DC-BA5D-020352B18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79BBB-4C2B-46E0-888F-B25867A2F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0CBA7-0A01-4EE5-A9E5-FD3717407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B7DAE-5A7C-44B9-9E19-66047BFC3FC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05639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A855B-AECD-4A5A-9015-420C85E7F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BBAEEC-4932-4959-8238-EC287BB31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A78CA1-37E5-4F8C-AF59-8130FAF90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725570-4E4E-475A-BCA4-30CC15163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F4CBC-1275-419D-A221-C8C350A72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8141B-8352-4457-BD3F-D777A7D986F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17614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F05EA7-8248-47F0-B668-DDBB0809B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7E3E1-1947-4DE8-9561-B6963240D6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47E82C-58E6-4DCE-937F-A11A592C57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AA0509-DAAE-4920-B95F-6E7397E34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C36B44-1EA3-4236-932F-26255335E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9B25F-7458-4553-9CB5-051A6D11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041CA-F8A0-4C90-930E-B681BF7D36C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49225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7AF3B-3F3B-44A8-88B5-C2AEE3BAE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D9C1B7-997E-43E3-8B5E-F55F4D3886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A682BF-1C70-48C8-B9A8-F26856F26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6B771B-CA99-43A6-A535-3D1CD55706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CA8078-DE5C-4C79-9E05-00C0A7DEA3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B925DB-D7E5-46AA-AC56-9B92AB565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B6CF9A-4EBD-4B7A-8654-310F50088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12DA0F-E7E5-4481-B7DD-3EFA8DD70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8137B-D69B-4564-84C5-25819D29790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72608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BB080-ED6C-4D15-B817-F2E89209C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7E6C63-D6F9-4607-A79A-F67225D0C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04105D-873B-4472-93BF-FD24703C1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31A3A3-7EEA-4700-8014-60FFA58CF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7A308A-3C6B-46E0-9B25-20A87AA9864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38065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739968-1A0A-418E-BE3A-3D6D70AA0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9D9EA3-021D-4B6A-8BF7-E13A35D9F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97C23F-7107-4B0B-8EEC-ACD9FFC57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A9ED7-2826-4786-8056-1AD97B84703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42879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F6CC5-2BC0-4D1A-9285-453925818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83675-E68F-43E8-87F0-A02C00A870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067400-A280-455B-A73F-D525963781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E36FF4-FAB8-42B2-B4C7-232156BDE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327B1C-77A9-4BDD-AA99-1AABF0AE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242A15-5D8D-453D-8D2A-B077B7C87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E9232A-08A7-4708-8939-714908005D4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5993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89EC1-7588-4D17-AF6F-2FCF173EB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B0533F-8F18-46AF-B6EC-1B3A38BB03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40FEBA-A104-41A0-B39F-03A121D2C4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F127CA-15DF-4FC5-B379-618BE83A6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BF6AD8-81A5-4F88-9A41-85535598E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2D9479-4ECA-49AE-AB2F-B1B01E643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C6B6EE-867F-43CC-9893-3170A25707E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59310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C92ED-743D-4924-990D-88FC866AF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081AD6-60C6-4341-993C-62C18E7F93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B34A6-822E-4C44-B44F-999E9A07A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0737E8-299E-4BBC-8424-7858F526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C370FF-46E0-4773-B81F-59206093D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B81378-03F5-41C0-AE5F-DAFE9D488DE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19038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0FCB7D-29B2-4204-AA90-DA2423CB93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729E80-EF72-40F6-A0DF-A7766A0448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8CC31-9874-40F9-812C-FA7D2277C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8251B4-4407-4480-AD0C-50DDB94E7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D4FD8-CBA4-40CC-BA55-9A94C4035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B8A26-D868-4874-8CBE-3F9887FD147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13301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4B912A3-4A82-42E0-83E8-D4E43BA338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DC264A4-BD79-4D0A-A56A-D014F461EB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6C7D6A2-C9AE-4717-BC37-59BDA6D5522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C8057E8-3924-4A27-9D4E-B61643A186E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3F32AE2-D7FB-4BEA-AAE2-98C7D6B28BD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19B2E98-469C-440D-AE43-5EDABCDAEDB0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.jpe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4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hyperlink" Target="http://www.warheroes.ru/hero/hero.asp?Hero_id=484" TargetMode="External" /><Relationship Id="rId1" Type="http://schemas.openxmlformats.org/officeDocument/2006/relationships/slideLayout" Target="../slideLayouts/slideLayout4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9.jpe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4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.gif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4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 /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gif" /><Relationship Id="rId4" Type="http://schemas.openxmlformats.org/officeDocument/2006/relationships/image" Target="../media/image16.jpe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4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gif" /><Relationship Id="rId4" Type="http://schemas.openxmlformats.org/officeDocument/2006/relationships/image" Target="../media/image20.jpe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4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gif" /><Relationship Id="rId4" Type="http://schemas.openxmlformats.org/officeDocument/2006/relationships/image" Target="../media/image24.jpeg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4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 /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7.jpe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4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 /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gif" /><Relationship Id="rId4" Type="http://schemas.openxmlformats.org/officeDocument/2006/relationships/image" Target="../media/image31.jpe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4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 /><Relationship Id="rId2" Type="http://schemas.openxmlformats.org/officeDocument/2006/relationships/image" Target="../media/image33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4.jpe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rheroes.ru/Stalingrad.asp" TargetMode="External" /><Relationship Id="rId2" Type="http://schemas.openxmlformats.org/officeDocument/2006/relationships/image" Target="../media/image35.jpeg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6.png" /><Relationship Id="rId4" Type="http://schemas.openxmlformats.org/officeDocument/2006/relationships/hyperlink" Target="http://www.warheroes.ru/hero/hero.asp?Hero_id=258" TargetMode="Externa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 /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7.jpe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38.jpeg" /><Relationship Id="rId1" Type="http://schemas.openxmlformats.org/officeDocument/2006/relationships/slideLayout" Target="../slideLayouts/slideLayout4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 /><Relationship Id="rId2" Type="http://schemas.openxmlformats.org/officeDocument/2006/relationships/image" Target="../media/image39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0.jpeg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41.jpeg" /><Relationship Id="rId1" Type="http://schemas.openxmlformats.org/officeDocument/2006/relationships/slideLayout" Target="../slideLayouts/slideLayout4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 /><Relationship Id="rId2" Type="http://schemas.openxmlformats.org/officeDocument/2006/relationships/image" Target="../media/image42.jpeg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3.gif" /><Relationship Id="rId4" Type="http://schemas.openxmlformats.org/officeDocument/2006/relationships/image" Target="../media/image44.jpeg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45.jpeg" /><Relationship Id="rId1" Type="http://schemas.openxmlformats.org/officeDocument/2006/relationships/slideLayout" Target="../slideLayouts/slideLayout4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 /><Relationship Id="rId2" Type="http://schemas.openxmlformats.org/officeDocument/2006/relationships/image" Target="../media/image46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7.jpeg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48.jpeg" /><Relationship Id="rId1" Type="http://schemas.openxmlformats.org/officeDocument/2006/relationships/slideLayout" Target="../slideLayouts/slideLayout4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3338EAE4-494C-444F-9A5E-E6E92D58FFF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endParaRPr lang="en-US" altLang="en-US" sz="4400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2E5C6BDF-1F50-4C0B-9F7A-83B5B776BB2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en-US" altLang="en-US" sz="3200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AEBBB5A1-3F18-4C35-90E1-E50FD3A09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177800"/>
            <a:ext cx="7569200" cy="650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>
            <a:extLst>
              <a:ext uri="{FF2B5EF4-FFF2-40B4-BE49-F238E27FC236}">
                <a16:creationId xmlns:a16="http://schemas.microsoft.com/office/drawing/2014/main" id="{121CD05D-F260-4DE7-9B19-F5DC8173E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1470025"/>
            <a:ext cx="9324975" cy="512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>
            <a:extLst>
              <a:ext uri="{FF2B5EF4-FFF2-40B4-BE49-F238E27FC236}">
                <a16:creationId xmlns:a16="http://schemas.microsoft.com/office/drawing/2014/main" id="{20DA7AE3-FD6C-4AD9-8DF3-3C395FF911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68538" y="274638"/>
            <a:ext cx="6418262" cy="1143000"/>
          </a:xfrm>
        </p:spPr>
        <p:txBody>
          <a:bodyPr/>
          <a:lstStyle/>
          <a:p>
            <a:r>
              <a:rPr lang="ru-RU" altLang="en-US"/>
              <a:t>Брестская крепость 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7DB59BB0-D2F2-44CD-BF78-4F284F65BE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294ABB8E-CD27-4676-A3D6-C12C85A2B9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92809">
            <a:off x="5156200" y="3552825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Герб города Бреста">
            <a:extLst>
              <a:ext uri="{FF2B5EF4-FFF2-40B4-BE49-F238E27FC236}">
                <a16:creationId xmlns:a16="http://schemas.microsoft.com/office/drawing/2014/main" id="{F4EB687C-0424-46B3-8501-A840424E9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90725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>
            <a:extLst>
              <a:ext uri="{FF2B5EF4-FFF2-40B4-BE49-F238E27FC236}">
                <a16:creationId xmlns:a16="http://schemas.microsoft.com/office/drawing/2014/main" id="{47F7F4AF-B686-46FB-8D9F-44A9D78581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FA851DF-96F6-43E7-A6D8-BA8418D1D69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404813"/>
            <a:ext cx="8291513" cy="572135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2 июня в 3:15 по крепости был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открыт артиллерийский огонь,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заставший гарнизон врасплох.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В результате были уничтожены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склады, водопровод, прервана связь,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нанесены крупные потери гарнизону.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 3:45 начался штурм. Неожиданность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атаки привела к тому, что единого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скоординированного сопротивления гарнизон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оказать не смог и был разбит на несколько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отдельных очагов. Сильное сопротивление немцы встретили на Тереспольском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укреплении, где дело доходило до штыковых атак, и особенно на Кобринском, в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итоге продержавшемся долее всего; более слабое - на Волынском, где находился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главным образом госпиталь. Примерно половина гарнизона с частью техники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сумела покинуть крепость и соединиться со своими частями; к 9 часам утра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крепость с остававшимися в ней 3,5-4 тысячами человек была окружена. Немцы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ставили своей целью прежде всего Цитадель и довольно быстро сумели ворваться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 нее через мост от Тереспольского укрепления, заняв господствующее над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крепостью здание клуба (бывшая церковь). Однако гарнизон перешел к контратаку,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отбил попытки немцев овладеть Холмскими и Брестскими воротами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(соединяющими Цитадель соответственно с Волынским и Кобринским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укреплениями) и на второй день вернул церковь, уничтожив укрепившихся в ней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немцев. Немцы в Цитадели смогли закрепиться лишь на отдельных участках.  </a:t>
            </a:r>
          </a:p>
        </p:txBody>
      </p:sp>
      <p:pic>
        <p:nvPicPr>
          <p:cNvPr id="5127" name="Picture 7">
            <a:extLst>
              <a:ext uri="{FF2B5EF4-FFF2-40B4-BE49-F238E27FC236}">
                <a16:creationId xmlns:a16="http://schemas.microsoft.com/office/drawing/2014/main" id="{5F15927D-C3F8-4831-A6A0-48B31930979F}"/>
              </a:ext>
            </a:extLst>
          </p:cNvPr>
          <p:cNvPicPr>
            <a:picLocks noGrp="1" noChangeAspect="1" noChangeArrowheads="1"/>
          </p:cNvPicPr>
          <p:nvPr>
            <p:ph type="body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188913"/>
            <a:ext cx="3810000" cy="26368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D78A3478-1805-466A-B3E1-F2335728B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649288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9">
            <a:extLst>
              <a:ext uri="{FF2B5EF4-FFF2-40B4-BE49-F238E27FC236}">
                <a16:creationId xmlns:a16="http://schemas.microsoft.com/office/drawing/2014/main" id="{29B95CBE-DF88-465D-A6A3-81DDB489B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60350"/>
            <a:ext cx="2592388" cy="3313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2C0E640B-5AB9-4A49-AA19-8C58219E63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AF917A3C-EC38-4627-915B-E71F29D4F03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400"/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8911EBB1-B233-47CB-B7E0-D613CDC3A8F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395288" y="188913"/>
            <a:ext cx="8291512" cy="593725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         Защитники последней 24 июня попытались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скоординировать свои действия: на состоявшемся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совещании командиров группы была создана сводная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боевая группа и штаб во главе с капитаном Зубачевым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и его заместителем полковым комиссаром Фоминым, 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чем было объявлено в "Приказе № 1". Организованная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       26 июня попытка прорыва из крепости через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Кобринское укрепление окончилась неудачей: группа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  прорыва была почти полностью уничтожена, ее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же попали в плен. На Кобринском укреплении к этому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времени все защитники (около 400 человек, под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командованием майора </a:t>
            </a:r>
            <a:r>
              <a:rPr lang="ru-RU" altLang="en-US" sz="1600" u="sng">
                <a:latin typeface="Times New Roman" panose="02020603050405020304" pitchFamily="18" charset="0"/>
                <a:hlinkClick r:id="rId2"/>
              </a:rPr>
              <a:t>П.М. Гаврилова</a:t>
            </a:r>
            <a:r>
              <a:rPr lang="ru-RU" altLang="en-US" sz="1600">
                <a:latin typeface="Times New Roman" panose="02020603050405020304" pitchFamily="18" charset="0"/>
              </a:rPr>
              <a:t>) сосредоточились в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Восточном форте. Ежедневно  защитникам крепости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приходилось отбивать 7-8 атак, при чем применялись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огнемёты; 29-30 июня был предпринят непрерывный двухдневный штурм крепости, в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результате которого немцам удалось овладеть штабом Цитадели и взять в плен Зубачева 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Фомина (Фомин, как комиссар, был выдан одним из пленных и немедленно расстрелян;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Зубачев впоследствии умер в лагере). В тот же день немцы овладели Восточным фортом.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Организованная оборона крепости на этом закончилась; оставались лишь изолированные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очаги сопротивления (сколько-нибудь крупные из них были подавлены в течение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следующей недели) и одиночные бойцы, собиравшиеся в группы и вновь рассеивавшиеся 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погибавшие, либо пытавшиеся прорваться из крепости и уйти к партизанам в Беловежскую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пущу (некоторым это даже удалось). Так, Гаврилов сумел собрать вокруг себя группу из 12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человек, вскоре однако разгромленную. Сам он, а также заместитель политрука 98-го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артиллерийского дивизиона Деревянко, ранеными попали в плен среди последних 23 июля.  </a:t>
            </a:r>
          </a:p>
        </p:txBody>
      </p:sp>
      <p:pic>
        <p:nvPicPr>
          <p:cNvPr id="7176" name="Picture 8" descr="ГавриловПётр Михайлович">
            <a:extLst>
              <a:ext uri="{FF2B5EF4-FFF2-40B4-BE49-F238E27FC236}">
                <a16:creationId xmlns:a16="http://schemas.microsoft.com/office/drawing/2014/main" id="{133BF685-F7AD-49C6-9EF3-EA8FE01D1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2224087" cy="266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0141767-7B62-4227-9E39-EC111348D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/>
              <a:t>Волгоград</a:t>
            </a:r>
            <a:r>
              <a:rPr lang="ru-RU" altLang="en-US"/>
              <a:t> 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8ED22FE-55DD-454A-9C43-C47311776E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9224" name="Picture 8">
            <a:extLst>
              <a:ext uri="{FF2B5EF4-FFF2-40B4-BE49-F238E27FC236}">
                <a16:creationId xmlns:a16="http://schemas.microsoft.com/office/drawing/2014/main" id="{70CA6165-F0B0-4F10-9FD5-35AB25409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9463"/>
            <a:ext cx="9144000" cy="441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>
            <a:extLst>
              <a:ext uri="{FF2B5EF4-FFF2-40B4-BE49-F238E27FC236}">
                <a16:creationId xmlns:a16="http://schemas.microsoft.com/office/drawing/2014/main" id="{7269720F-E246-42AF-9F09-624FAE9E51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08553">
            <a:off x="5227638" y="3552825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Герб города Волгограда">
            <a:extLst>
              <a:ext uri="{FF2B5EF4-FFF2-40B4-BE49-F238E27FC236}">
                <a16:creationId xmlns:a16="http://schemas.microsoft.com/office/drawing/2014/main" id="{463791CE-DF8E-4F25-9B38-33F0C4A8D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05000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>
            <a:extLst>
              <a:ext uri="{FF2B5EF4-FFF2-40B4-BE49-F238E27FC236}">
                <a16:creationId xmlns:a16="http://schemas.microsoft.com/office/drawing/2014/main" id="{7E612863-45AA-407A-A78A-4A3FB2C15B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1CC8165D-394E-4F0E-AE7C-F373BBDB2FE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2000"/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78608D7C-422E-4BAE-BA6E-FACE9E13886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3213100"/>
            <a:ext cx="8218487" cy="29130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2000"/>
              <a:t>Наиболее серьёзным потрясением в истории города стала Великая Отечественная война. Сталинградская битва. На Сталинградское направление Ставка Верховного Главнокомандования выдвинула 62-ю, 63-ю и 64-ю армии. 12 июля был создан Сталинградский фронт, перед которым стояла задача, обороняясь в полосе шириной 520 километров, остановить дальнейшее продвижение противника. 17 июля 1942 г. началась одна из величайших битв Великой Отечественной и второй мировой войны — Сталинградская битва, которая продолжалась 200 дней и ночей. Гитлеровцы стремились в кратчайший срок овладеть Сталинградом.  </a:t>
            </a:r>
          </a:p>
        </p:txBody>
      </p:sp>
      <p:pic>
        <p:nvPicPr>
          <p:cNvPr id="10248" name="Picture 8">
            <a:extLst>
              <a:ext uri="{FF2B5EF4-FFF2-40B4-BE49-F238E27FC236}">
                <a16:creationId xmlns:a16="http://schemas.microsoft.com/office/drawing/2014/main" id="{76FA0BD4-900A-49F8-9675-DC5218A3B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47625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>
            <a:extLst>
              <a:ext uri="{FF2B5EF4-FFF2-40B4-BE49-F238E27FC236}">
                <a16:creationId xmlns:a16="http://schemas.microsoft.com/office/drawing/2014/main" id="{1F93C7FA-0936-4386-B6EC-99984D4CC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649288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>
            <a:extLst>
              <a:ext uri="{FF2B5EF4-FFF2-40B4-BE49-F238E27FC236}">
                <a16:creationId xmlns:a16="http://schemas.microsoft.com/office/drawing/2014/main" id="{34018E18-965B-4C73-9DF3-E2B404853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6481762" cy="442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0" name="Rectangle 2">
            <a:extLst>
              <a:ext uri="{FF2B5EF4-FFF2-40B4-BE49-F238E27FC236}">
                <a16:creationId xmlns:a16="http://schemas.microsoft.com/office/drawing/2014/main" id="{6305C7B6-5335-47B8-B916-5C65BEC1EE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/>
              <a:t>Киев</a:t>
            </a:r>
            <a:r>
              <a:rPr lang="ru-RU" altLang="en-US"/>
              <a:t> </a:t>
            </a:r>
          </a:p>
        </p:txBody>
      </p:sp>
      <p:pic>
        <p:nvPicPr>
          <p:cNvPr id="12293" name="Picture 5" descr="Герб города Киева">
            <a:extLst>
              <a:ext uri="{FF2B5EF4-FFF2-40B4-BE49-F238E27FC236}">
                <a16:creationId xmlns:a16="http://schemas.microsoft.com/office/drawing/2014/main" id="{8D2B0B4E-E2A6-4D23-A14C-9EC9AB052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6383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FF98B463-77F6-44B3-BDF8-410C18E13174}"/>
              </a:ext>
            </a:extLst>
          </p:cNvPr>
          <p:cNvPicPr>
            <a:picLocks noGrp="1" noChangeAspect="1" noChangeArrowheads="1" noCrop="1"/>
          </p:cNvPicPr>
          <p:nvPr>
            <p:ph type="body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3718770">
            <a:off x="5996781" y="3274220"/>
            <a:ext cx="1768475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0" name="Picture 8">
            <a:extLst>
              <a:ext uri="{FF2B5EF4-FFF2-40B4-BE49-F238E27FC236}">
                <a16:creationId xmlns:a16="http://schemas.microsoft.com/office/drawing/2014/main" id="{6EF30862-43B6-4E03-8C51-B260ACEA4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371475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Rectangle 4">
            <a:extLst>
              <a:ext uri="{FF2B5EF4-FFF2-40B4-BE49-F238E27FC236}">
                <a16:creationId xmlns:a16="http://schemas.microsoft.com/office/drawing/2014/main" id="{45DCB8CA-B96C-4275-9197-5771515F9A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          </a:t>
            </a:r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43050A1B-E502-4925-AEBD-B3C08A91707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0"/>
            <a:ext cx="8435975" cy="612616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altLang="en-US" sz="80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      В первый день Великой Отечественной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войны немецко-фашистская авиация нанесла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воздушный удар по Киеву. 6 июля 1941 года был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создан штаб обороны города. Началась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72-дневная героическая оборона. </a:t>
            </a:r>
            <a:br>
              <a:rPr lang="ru-RU" altLang="en-US" sz="1600">
                <a:latin typeface="Times New Roman" panose="02020603050405020304" pitchFamily="18" charset="0"/>
              </a:rPr>
            </a:b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На защиту города встали не только войска, но и его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 жители. К 8 июля было создано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13 истребительных батальонов и 19 отрядов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народного ополчения общей численностью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33 тысячи человек. Вокруг Киева было построено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       свыше 1400 дзотов, вырыто около 55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километров противотанковых рвов. 11 июля враг   был остановлен на внешнем обводе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Киевского укрепленного района. Попытка противника захватить Киев сходу не удалась. </a:t>
            </a:r>
            <a:br>
              <a:rPr lang="ru-RU" altLang="en-US" sz="1600">
                <a:latin typeface="Times New Roman" panose="02020603050405020304" pitchFamily="18" charset="0"/>
              </a:rPr>
            </a:br>
            <a:r>
              <a:rPr lang="ru-RU" altLang="en-US" sz="1600">
                <a:latin typeface="Times New Roman" panose="02020603050405020304" pitchFamily="18" charset="0"/>
              </a:rPr>
              <a:t>30 июля гитлеровские войска возобновили наступление на киевском направлении 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10 августа враг ворвался в юго-западный район города. Однако оборонявшие его войска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отбросили противника и к 15 августа почти полностью восстановили прежнее положение.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 защите города активно участвовала Пинская военная флотилия, а также трудящиеся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Киева. Вместе с войсками Киев защищали 35 тысяч бойцов народного ополчения. </a:t>
            </a:r>
            <a:br>
              <a:rPr lang="ru-RU" altLang="en-US" sz="1600">
                <a:latin typeface="Times New Roman" panose="02020603050405020304" pitchFamily="18" charset="0"/>
              </a:rPr>
            </a:br>
            <a:r>
              <a:rPr lang="ru-RU" altLang="en-US" sz="1600">
                <a:latin typeface="Times New Roman" panose="02020603050405020304" pitchFamily="18" charset="0"/>
              </a:rPr>
              <a:t>На штурм Киева противник больше не решился. Его 17 дивизий оказались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скованными на подступах к столице Украины. Упорное сопротивление советских войск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привело к длительной задержке наступления противника на киевском направлении 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вынудило немецкое командование привлечь дополнительные силы из состава действующей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на московском направлении группы армии "Центр". Противник потерял под Киевом свыше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100 тысяч человек. 19 сентября по приказу Ставки Верховного Главнокомандования Киев был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оставлен советскими войсками. Гитлеровцы установили в Киеве жестокий оккупационный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режим: уничтожили свыше 200 тысяч советских граждан, 100 тысяч угнали на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принудительные работы в Германию. </a:t>
            </a: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649BC2E0-83C3-4964-BFA3-377FEA68B67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800"/>
          </a:p>
        </p:txBody>
      </p:sp>
      <p:pic>
        <p:nvPicPr>
          <p:cNvPr id="13321" name="Picture 9">
            <a:extLst>
              <a:ext uri="{FF2B5EF4-FFF2-40B4-BE49-F238E27FC236}">
                <a16:creationId xmlns:a16="http://schemas.microsoft.com/office/drawing/2014/main" id="{8D22EC8D-A091-4501-A718-A0F94B3FA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649288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>
            <a:extLst>
              <a:ext uri="{FF2B5EF4-FFF2-40B4-BE49-F238E27FC236}">
                <a16:creationId xmlns:a16="http://schemas.microsoft.com/office/drawing/2014/main" id="{BBB689ED-A630-4745-90EC-26EEA046C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4813"/>
            <a:ext cx="4227513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2" name="Rectangle 2">
            <a:extLst>
              <a:ext uri="{FF2B5EF4-FFF2-40B4-BE49-F238E27FC236}">
                <a16:creationId xmlns:a16="http://schemas.microsoft.com/office/drawing/2014/main" id="{F757387A-3F80-4BD5-94BF-36B641877B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/>
              <a:t>Ленинград</a:t>
            </a:r>
            <a:r>
              <a:rPr lang="ru-RU" altLang="en-US"/>
              <a:t>    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CFEBF9AF-83C1-414F-8421-8A91B79404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7499350" cy="4525963"/>
          </a:xfrm>
        </p:spPr>
        <p:txBody>
          <a:bodyPr/>
          <a:lstStyle/>
          <a:p>
            <a:endParaRPr lang="en-US" altLang="en-US"/>
          </a:p>
        </p:txBody>
      </p:sp>
      <p:pic>
        <p:nvPicPr>
          <p:cNvPr id="15367" name="Picture 7" descr="Герб города Санкт-Петербурга">
            <a:extLst>
              <a:ext uri="{FF2B5EF4-FFF2-40B4-BE49-F238E27FC236}">
                <a16:creationId xmlns:a16="http://schemas.microsoft.com/office/drawing/2014/main" id="{8EA67741-7B9C-4CBD-B452-197527612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05000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1" name="Picture 11">
            <a:extLst>
              <a:ext uri="{FF2B5EF4-FFF2-40B4-BE49-F238E27FC236}">
                <a16:creationId xmlns:a16="http://schemas.microsoft.com/office/drawing/2014/main" id="{6F86CCAB-A190-4DA3-AAD8-F4E356497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924175"/>
            <a:ext cx="4968875" cy="366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>
            <a:extLst>
              <a:ext uri="{FF2B5EF4-FFF2-40B4-BE49-F238E27FC236}">
                <a16:creationId xmlns:a16="http://schemas.microsoft.com/office/drawing/2014/main" id="{8BA17B6E-3D65-4BF4-904B-77884F42DD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18770">
            <a:off x="5518944" y="2986881"/>
            <a:ext cx="176847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4" name="Picture 10" descr="Расположение на карте">
            <a:extLst>
              <a:ext uri="{FF2B5EF4-FFF2-40B4-BE49-F238E27FC236}">
                <a16:creationId xmlns:a16="http://schemas.microsoft.com/office/drawing/2014/main" id="{661CAB6B-745E-4DCF-851A-F1713C38F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3705225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8" name="Rectangle 4">
            <a:extLst>
              <a:ext uri="{FF2B5EF4-FFF2-40B4-BE49-F238E27FC236}">
                <a16:creationId xmlns:a16="http://schemas.microsoft.com/office/drawing/2014/main" id="{0C726A59-0E3B-4F95-AFFF-B4800D3036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DEB8E13A-E365-4655-9A64-903BE64A496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476250"/>
            <a:ext cx="8218487" cy="60483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Военно-политическое руководство фашистской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Германии намеревалось стереть Ленинград с лица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земли, истребить население и тем самым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ликвидировать колыбель пролетарской революции.</a:t>
            </a:r>
            <a:br>
              <a:rPr lang="ru-RU" altLang="en-US" sz="1600">
                <a:latin typeface="Times New Roman" panose="02020603050405020304" pitchFamily="18" charset="0"/>
              </a:rPr>
            </a:br>
            <a:br>
              <a:rPr lang="ru-RU" altLang="en-US" sz="1600">
                <a:latin typeface="Times New Roman" panose="02020603050405020304" pitchFamily="18" charset="0"/>
              </a:rPr>
            </a:b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Ожесточенные бои на подступах к Ленинграду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начались 10 июля 1941 г. Враг имел превосходство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 над советскими войсками по личному составу в 2,4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 раза, орудиям — в 4, минометам — в 5,8, танкам — в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                                                                 1,2, самолетам — в 9,8 раз, но ему не удалось сходу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ворваться в Ленинград.8 сентября 1941 г. противник захватил Шлиссельбург. Ленинград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был отрезан от Большой земли. Началась блокада города на Неве. Ленинградцы, как и все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советские люди, вместе с воинами Красной Армии поднялись на защиту своей Родины,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своего города: создали армию народного ополчения численностью 130 тысяч человек.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Тысячи ленинградцев вступили в партизанские отряды. Свыше 500 тысяч жителей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возводили оборонительные рубежи. С 20 ноября рабочие стали получать по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продовольственным карточкам 250 граммов хлеба в день, все остальные — по 125 граммов.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 городе начался голод. За время блокады умерло свыше 640 тысяч ленинградцев.</a:t>
            </a:r>
            <a:br>
              <a:rPr lang="ru-RU" altLang="en-US" sz="1600">
                <a:latin typeface="Times New Roman" panose="02020603050405020304" pitchFamily="18" charset="0"/>
              </a:rPr>
            </a:br>
            <a:r>
              <a:rPr lang="ru-RU" altLang="en-US" sz="1600">
                <a:latin typeface="Times New Roman" panose="02020603050405020304" pitchFamily="18" charset="0"/>
              </a:rPr>
              <a:t>В тяжелых условиях зимы 1941 г. по льду Ладожского озера стала действовать военно-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автомобильная Дорога жизни.  Расчеты немецко-фашистского командования на захват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города провалились. В январе 1944 г. героическими усилиями войск Ленинградского,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Волховского и 2-го Прибалтийского фронтов, при тесном взаимодействии с Балтийским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600">
                <a:latin typeface="Times New Roman" panose="02020603050405020304" pitchFamily="18" charset="0"/>
              </a:rPr>
              <a:t>флотом, Ладожской и Онежской военными флотилиями блокада была окончательно снята.  </a:t>
            </a:r>
          </a:p>
        </p:txBody>
      </p:sp>
      <p:pic>
        <p:nvPicPr>
          <p:cNvPr id="16395" name="Picture 11">
            <a:extLst>
              <a:ext uri="{FF2B5EF4-FFF2-40B4-BE49-F238E27FC236}">
                <a16:creationId xmlns:a16="http://schemas.microsoft.com/office/drawing/2014/main" id="{2870E775-158C-42C2-B8E6-85108C7B30A4}"/>
              </a:ext>
            </a:extLst>
          </p:cNvPr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260350"/>
            <a:ext cx="649287" cy="1236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3" name="Picture 11" descr=" (600x433, 91Kb)">
            <a:extLst>
              <a:ext uri="{FF2B5EF4-FFF2-40B4-BE49-F238E27FC236}">
                <a16:creationId xmlns:a16="http://schemas.microsoft.com/office/drawing/2014/main" id="{7F80CA17-6747-4BE8-A848-5427F7783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60350"/>
            <a:ext cx="4778375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4" name="Rectangle 2">
            <a:extLst>
              <a:ext uri="{FF2B5EF4-FFF2-40B4-BE49-F238E27FC236}">
                <a16:creationId xmlns:a16="http://schemas.microsoft.com/office/drawing/2014/main" id="{B5F15DDA-13AC-42FB-ADCB-09D67E3878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Москва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A1205F6F-3288-4368-A7A4-5A2BF3B807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18437" name="Picture 5" descr="Герб города Москвы">
            <a:extLst>
              <a:ext uri="{FF2B5EF4-FFF2-40B4-BE49-F238E27FC236}">
                <a16:creationId xmlns:a16="http://schemas.microsoft.com/office/drawing/2014/main" id="{79B314E7-1144-4B51-8626-612348792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05000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1" name="Picture 9" descr=" (600x420, 111Kb)">
            <a:extLst>
              <a:ext uri="{FF2B5EF4-FFF2-40B4-BE49-F238E27FC236}">
                <a16:creationId xmlns:a16="http://schemas.microsoft.com/office/drawing/2014/main" id="{775725FC-465E-4E8E-B717-A10D1EE9C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492375"/>
            <a:ext cx="5715000" cy="400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4" name="Picture 12">
            <a:extLst>
              <a:ext uri="{FF2B5EF4-FFF2-40B4-BE49-F238E27FC236}">
                <a16:creationId xmlns:a16="http://schemas.microsoft.com/office/drawing/2014/main" id="{3ACCEB24-8BF4-44A5-B9FE-2D4D23269D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03355">
            <a:off x="5156200" y="3060700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>
            <a:extLst>
              <a:ext uri="{FF2B5EF4-FFF2-40B4-BE49-F238E27FC236}">
                <a16:creationId xmlns:a16="http://schemas.microsoft.com/office/drawing/2014/main" id="{95252019-D6AF-4CC8-A067-8365AD9563A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US" altLang="en-US" sz="2000"/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2C636904-4AC4-4270-BB98-A818D090498E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284663" y="476250"/>
            <a:ext cx="4402137" cy="56499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en-US" sz="2000"/>
              <a:t>В октябре и ноябре 1941 г. фашистские войска предприняли два крупных наступления на Москву. Защищая столицу своей Родины, воины Красной Армии и жители Москвы проявили стойкость, мужество и героизм. </a:t>
            </a:r>
            <a:br>
              <a:rPr lang="ru-RU" altLang="en-US" sz="2000"/>
            </a:br>
            <a:br>
              <a:rPr lang="ru-RU" altLang="en-US" sz="2000"/>
            </a:br>
            <a:r>
              <a:rPr lang="ru-RU" altLang="en-US" sz="2000"/>
              <a:t>В результате контрнаступления враг был отброшен к западу на 80-250 километров. Эта победа развеяла миф о непобедимости немецко-фашистской армии, положила начало коренному перевороту в ходе войны, сплотила народы нашей страны. </a:t>
            </a:r>
          </a:p>
        </p:txBody>
      </p:sp>
      <p:pic>
        <p:nvPicPr>
          <p:cNvPr id="19464" name="Picture 8">
            <a:extLst>
              <a:ext uri="{FF2B5EF4-FFF2-40B4-BE49-F238E27FC236}">
                <a16:creationId xmlns:a16="http://schemas.microsoft.com/office/drawing/2014/main" id="{B54478B7-3860-4DF6-B9C8-E7027528A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349500"/>
            <a:ext cx="3724275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5" name="Picture 9">
            <a:extLst>
              <a:ext uri="{FF2B5EF4-FFF2-40B4-BE49-F238E27FC236}">
                <a16:creationId xmlns:a16="http://schemas.microsoft.com/office/drawing/2014/main" id="{BD62C576-9D98-4A4B-9401-602B2CEB7F13}"/>
              </a:ext>
            </a:extLst>
          </p:cNvPr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88913"/>
            <a:ext cx="977900" cy="1863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3" name="Picture 9">
            <a:extLst>
              <a:ext uri="{FF2B5EF4-FFF2-40B4-BE49-F238E27FC236}">
                <a16:creationId xmlns:a16="http://schemas.microsoft.com/office/drawing/2014/main" id="{9D8E24FC-78A9-4947-85EE-88D4D9374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33375"/>
            <a:ext cx="4756150" cy="32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6" name="Rectangle 2">
            <a:extLst>
              <a:ext uri="{FF2B5EF4-FFF2-40B4-BE49-F238E27FC236}">
                <a16:creationId xmlns:a16="http://schemas.microsoft.com/office/drawing/2014/main" id="{B2CA9ABD-4CE8-4299-A5BA-EF2DCB4ECB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Одесса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2D84A08D-8F27-41EB-88A6-E73911146F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1509" name="Picture 5" descr="Герб города Одессы">
            <a:extLst>
              <a:ext uri="{FF2B5EF4-FFF2-40B4-BE49-F238E27FC236}">
                <a16:creationId xmlns:a16="http://schemas.microsoft.com/office/drawing/2014/main" id="{43A870D8-05C5-4009-BA66-B09B807DB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2028825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>
            <a:extLst>
              <a:ext uri="{FF2B5EF4-FFF2-40B4-BE49-F238E27FC236}">
                <a16:creationId xmlns:a16="http://schemas.microsoft.com/office/drawing/2014/main" id="{8DF3AE01-0F11-4879-91E6-36EFEB4F1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781300"/>
            <a:ext cx="4962525" cy="338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>
            <a:extLst>
              <a:ext uri="{FF2B5EF4-FFF2-40B4-BE49-F238E27FC236}">
                <a16:creationId xmlns:a16="http://schemas.microsoft.com/office/drawing/2014/main" id="{2C833769-611F-437C-9AFA-B58ED84044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62546">
            <a:off x="5299075" y="2773363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>
            <a:extLst>
              <a:ext uri="{FF2B5EF4-FFF2-40B4-BE49-F238E27FC236}">
                <a16:creationId xmlns:a16="http://schemas.microsoft.com/office/drawing/2014/main" id="{C7D29CF0-5783-4F6A-B73C-B539B5DE7A2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400"/>
          </a:p>
        </p:txBody>
      </p:sp>
      <p:sp>
        <p:nvSpPr>
          <p:cNvPr id="22534" name="Rectangle 6">
            <a:extLst>
              <a:ext uri="{FF2B5EF4-FFF2-40B4-BE49-F238E27FC236}">
                <a16:creationId xmlns:a16="http://schemas.microsoft.com/office/drawing/2014/main" id="{C5DDE378-860F-4567-8676-8ED281F0A26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3995738" y="260350"/>
            <a:ext cx="4691062" cy="586581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Во время Великой Отечественной войны Одесса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оборонялась 73 дня начиная с 5 августа 1941 года.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Ставка Верховного Главнокомандования приказала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оборонять город.  20 августа противник силами 17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дивизий и 7 бригад предпринял штурм города. В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течение месяца советские войска при поддержке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населения города стойко отражали атаки врага 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остановили его на главном рубеже обороны в 10-14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километрах от города. 38 тысяч жителей Одессы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переселились в одесские катакомбы и встали на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защиту своего города.  На эти работы ежедневно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выходили 10-12 тысяч женщин и подростков. В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городе было сооружено 250 баррикад. На заводах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города гусеничные тракторы переоборудовались в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танки, было изготовлено пять бронепоездов, свыше 2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тысяч минометов и огнеметов, около 300 тысяч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ручных гранат, свыше 300 тысяч противотанковых 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противопехотных мин. </a:t>
            </a:r>
            <a:br>
              <a:rPr lang="ru-RU" altLang="en-US" sz="1400"/>
            </a:br>
            <a:br>
              <a:rPr lang="ru-RU" altLang="en-US" sz="1400"/>
            </a:br>
            <a:endParaRPr lang="ru-RU" altLang="en-US" sz="140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В конце сентября в связи с угрозой прорыва немецко-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фашистских войск в Крым, Ставка Верховного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Главнокомандования приняла решение использовать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войска, оборонявшие Одессу, для усиления обороны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Крыма.  10 апреля 1944 г. советские войска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400"/>
              <a:t>освободили Одессу. </a:t>
            </a:r>
          </a:p>
        </p:txBody>
      </p:sp>
      <p:pic>
        <p:nvPicPr>
          <p:cNvPr id="22536" name="Picture 8">
            <a:extLst>
              <a:ext uri="{FF2B5EF4-FFF2-40B4-BE49-F238E27FC236}">
                <a16:creationId xmlns:a16="http://schemas.microsoft.com/office/drawing/2014/main" id="{912AC805-595F-49D0-8B86-11A41787C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349500"/>
            <a:ext cx="37147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7" name="Picture 9">
            <a:extLst>
              <a:ext uri="{FF2B5EF4-FFF2-40B4-BE49-F238E27FC236}">
                <a16:creationId xmlns:a16="http://schemas.microsoft.com/office/drawing/2014/main" id="{AE94CE11-0D7C-4986-AEE9-17A69B0D2FD1}"/>
              </a:ext>
            </a:extLst>
          </p:cNvPr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03375" y="620713"/>
            <a:ext cx="831850" cy="1584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A4FAB76F-8ACA-4A95-8512-E112FC6554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Севастополь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9AABB83E-BA83-4F3D-AF21-0F15D78C1F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4585" name="Picture 9">
            <a:extLst>
              <a:ext uri="{FF2B5EF4-FFF2-40B4-BE49-F238E27FC236}">
                <a16:creationId xmlns:a16="http://schemas.microsoft.com/office/drawing/2014/main" id="{EC6A3084-EB03-437B-8D57-DC7FAAC27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213"/>
            <a:ext cx="9144000" cy="462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6" name="Picture 10">
            <a:extLst>
              <a:ext uri="{FF2B5EF4-FFF2-40B4-BE49-F238E27FC236}">
                <a16:creationId xmlns:a16="http://schemas.microsoft.com/office/drawing/2014/main" id="{A401D702-C079-4DAE-BA54-4D9E4EAD55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64308">
            <a:off x="5838825" y="3276600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Герб города Севастополя">
            <a:extLst>
              <a:ext uri="{FF2B5EF4-FFF2-40B4-BE49-F238E27FC236}">
                <a16:creationId xmlns:a16="http://schemas.microsoft.com/office/drawing/2014/main" id="{8B776B7B-0510-4915-9F67-F34F1A7FE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05000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>
            <a:extLst>
              <a:ext uri="{FF2B5EF4-FFF2-40B4-BE49-F238E27FC236}">
                <a16:creationId xmlns:a16="http://schemas.microsoft.com/office/drawing/2014/main" id="{60FE28E7-C9DF-4EAC-AA01-07E8EB3B25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5605" name="Rectangle 5">
            <a:extLst>
              <a:ext uri="{FF2B5EF4-FFF2-40B4-BE49-F238E27FC236}">
                <a16:creationId xmlns:a16="http://schemas.microsoft.com/office/drawing/2014/main" id="{AC1A47E0-CEA0-4455-981F-9E6A8EB5EB8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200"/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F83A3CA9-0B62-4061-BD5F-973900512DF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323850" y="2708275"/>
            <a:ext cx="8362950" cy="3417888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Во время Великой отечественной войны город прославился очередной героической обороной начавшееся 30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октября 1941 г., которая продолжалась 250 дней и вошла в военную историю как образец длительной активной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обороны приморского города и главной военно-морской базы Черноморского флота, оставшейся в глубоком тылу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противника. Гитлеровцы предприняли попытку сходу овладеть Севастополем, гарнизон которого насчитывал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около 23 тысяч человек и имел до 150 полевых и береговых орудий. Эта попытка 30 октября была сорвана, но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угроза нависшая над городом, не снята. Враг предпринял еще три попытки захвата Севастополя. Первая из них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началась 11 ноября 1941 г. К этому времени советские сухопутные войска и силы флота, защищавшие Севастополь, были объединены в Севастопольский оборонительный район и насчитывали до 50 тысяч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человек, 230 полевых и зенитных орудий, около 100 самолетов. 10 дней гитлеровцы силами четырех пехотных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дивизий безуспешно пытались прорваться к городу. </a:t>
            </a:r>
            <a:br>
              <a:rPr lang="ru-RU" altLang="en-US" sz="1200"/>
            </a:br>
            <a:r>
              <a:rPr lang="ru-RU" altLang="en-US" sz="1200"/>
              <a:t>Потеряв около 15 тысяч солдат и офицеров, 150 танков, 131 самолет, много другой техники, 21 ноября 1941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г. они перешли к плановой осаде города. </a:t>
            </a:r>
            <a:br>
              <a:rPr lang="ru-RU" altLang="en-US" sz="1200"/>
            </a:br>
            <a:r>
              <a:rPr lang="ru-RU" altLang="en-US" sz="1200"/>
              <a:t>Второе наступление немецко-фашистские войска предприняли с 17 по 31 декабря 1941 г. Ожесточенные и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кровопролитные бои, в которых враг потерял до 40 тысяч человек, не дали желаемых результатов. В конце мая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1942 г. гитлеровское командование подтянуло к героически сражавшемуся Севастополю огромные силы: до 200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тысяч человек, 450 танков, свыше 2 тысяч орудий и минометов, около 600 самолетов. Противник блокировал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город с воздуха, активизировал действия на море. 7 июня враг перешел в третье наступление. 4 июля советские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en-US" sz="1200"/>
              <a:t>войска были вынуждены оставить Севастополь.  </a:t>
            </a:r>
          </a:p>
        </p:txBody>
      </p:sp>
      <p:pic>
        <p:nvPicPr>
          <p:cNvPr id="25608" name="Picture 8">
            <a:extLst>
              <a:ext uri="{FF2B5EF4-FFF2-40B4-BE49-F238E27FC236}">
                <a16:creationId xmlns:a16="http://schemas.microsoft.com/office/drawing/2014/main" id="{076DF242-928A-447D-8C30-3DCC7881B6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8913"/>
            <a:ext cx="3714750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9" name="Rectangle 9">
            <a:extLst>
              <a:ext uri="{FF2B5EF4-FFF2-40B4-BE49-F238E27FC236}">
                <a16:creationId xmlns:a16="http://schemas.microsoft.com/office/drawing/2014/main" id="{077F65F1-AE14-4EB4-A7F2-47D9F9ED04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3408363"/>
            <a:ext cx="1398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endParaRPr lang="en-US" altLang="en-US"/>
          </a:p>
        </p:txBody>
      </p:sp>
      <p:pic>
        <p:nvPicPr>
          <p:cNvPr id="25610" name="Picture 10">
            <a:extLst>
              <a:ext uri="{FF2B5EF4-FFF2-40B4-BE49-F238E27FC236}">
                <a16:creationId xmlns:a16="http://schemas.microsoft.com/office/drawing/2014/main" id="{6813747E-42D7-43DB-A6AF-CA8395CF5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60350"/>
            <a:ext cx="649287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>
            <a:extLst>
              <a:ext uri="{FF2B5EF4-FFF2-40B4-BE49-F238E27FC236}">
                <a16:creationId xmlns:a16="http://schemas.microsoft.com/office/drawing/2014/main" id="{92414C6F-44A3-49FD-980B-EFB891521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16113"/>
            <a:ext cx="6011863" cy="450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0" name="Rectangle 2">
            <a:extLst>
              <a:ext uri="{FF2B5EF4-FFF2-40B4-BE49-F238E27FC236}">
                <a16:creationId xmlns:a16="http://schemas.microsoft.com/office/drawing/2014/main" id="{34901D2F-8787-41B5-8EA2-A8CF511CFE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410200" cy="1143000"/>
          </a:xfrm>
        </p:spPr>
        <p:txBody>
          <a:bodyPr/>
          <a:lstStyle/>
          <a:p>
            <a:r>
              <a:rPr lang="ru-RU" altLang="en-US"/>
              <a:t>Керчь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E714CCE6-8104-4199-80D6-FDF8BDE508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7653" name="Picture 5" descr="Герб города Керчь">
            <a:extLst>
              <a:ext uri="{FF2B5EF4-FFF2-40B4-BE49-F238E27FC236}">
                <a16:creationId xmlns:a16="http://schemas.microsoft.com/office/drawing/2014/main" id="{C7EA93BE-5B42-482C-99EF-B507E326B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05000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7" name="Picture 9">
            <a:extLst>
              <a:ext uri="{FF2B5EF4-FFF2-40B4-BE49-F238E27FC236}">
                <a16:creationId xmlns:a16="http://schemas.microsoft.com/office/drawing/2014/main" id="{55C5409B-1F1B-440C-AD92-6ED9535F4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33375"/>
            <a:ext cx="3649663" cy="243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8" name="Picture 10">
            <a:extLst>
              <a:ext uri="{FF2B5EF4-FFF2-40B4-BE49-F238E27FC236}">
                <a16:creationId xmlns:a16="http://schemas.microsoft.com/office/drawing/2014/main" id="{2E109B46-7694-445F-AD2F-F1B44553BA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50637">
            <a:off x="5372100" y="3060700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5">
            <a:extLst>
              <a:ext uri="{FF2B5EF4-FFF2-40B4-BE49-F238E27FC236}">
                <a16:creationId xmlns:a16="http://schemas.microsoft.com/office/drawing/2014/main" id="{25CA7CEE-90DC-4793-BF96-FA97E62FB18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800"/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EC776B3F-9AF3-45F1-84BC-D00196760DE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1800"/>
              <a:t>В ходе Крымской операции 1941 года Керчь стала прифронтовым городом. Со 2-й половины октября начались ежедневные налеты немецко-фашистской авиации на Керчь; в результате особенно жестокого налета 27 октября разрушены порт и ж.-д. ст. Керчь-I . В очень тяжелых условиях удалось вывезти из города 30 тыс. жителей.  9-10 ноября начались бои на окраине Керчи, советские войска героически обороняли город, который оставили 16 ноября по приказу Ставки ВГК. </a:t>
            </a:r>
            <a:br>
              <a:rPr lang="ru-RU" altLang="en-US" sz="1800"/>
            </a:br>
            <a:br>
              <a:rPr lang="ru-RU" altLang="en-US" sz="1800"/>
            </a:br>
            <a:endParaRPr lang="ru-RU" altLang="en-US" sz="1800"/>
          </a:p>
        </p:txBody>
      </p:sp>
      <p:pic>
        <p:nvPicPr>
          <p:cNvPr id="28680" name="Picture 8">
            <a:extLst>
              <a:ext uri="{FF2B5EF4-FFF2-40B4-BE49-F238E27FC236}">
                <a16:creationId xmlns:a16="http://schemas.microsoft.com/office/drawing/2014/main" id="{95020233-9E0B-4C7D-876D-B34E5678E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205038"/>
            <a:ext cx="42576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1" name="Picture 9">
            <a:extLst>
              <a:ext uri="{FF2B5EF4-FFF2-40B4-BE49-F238E27FC236}">
                <a16:creationId xmlns:a16="http://schemas.microsoft.com/office/drawing/2014/main" id="{BA61BA92-4573-4C31-9EB3-A37BD632109A}"/>
              </a:ext>
            </a:extLst>
          </p:cNvPr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8175" y="260350"/>
            <a:ext cx="1001713" cy="1908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B0E7078B-352F-4829-9520-9CC7E90ED1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Новороссийск</a:t>
            </a:r>
          </a:p>
        </p:txBody>
      </p:sp>
      <p:pic>
        <p:nvPicPr>
          <p:cNvPr id="30729" name="Picture 9">
            <a:extLst>
              <a:ext uri="{FF2B5EF4-FFF2-40B4-BE49-F238E27FC236}">
                <a16:creationId xmlns:a16="http://schemas.microsoft.com/office/drawing/2014/main" id="{F1E527D3-1C4E-4E02-A0EC-1A6944C9F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144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0" name="Picture 10">
            <a:extLst>
              <a:ext uri="{FF2B5EF4-FFF2-40B4-BE49-F238E27FC236}">
                <a16:creationId xmlns:a16="http://schemas.microsoft.com/office/drawing/2014/main" id="{E3C5E655-3D76-4C88-8052-BFECF64CD952}"/>
              </a:ext>
            </a:extLst>
          </p:cNvPr>
          <p:cNvPicPr>
            <a:picLocks noGrp="1" noChangeAspect="1" noChangeArrowheads="1" noCrop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3828749">
            <a:off x="5996781" y="3710782"/>
            <a:ext cx="1768475" cy="45259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25" name="Picture 5" descr="Герб города Новороссийска">
            <a:extLst>
              <a:ext uri="{FF2B5EF4-FFF2-40B4-BE49-F238E27FC236}">
                <a16:creationId xmlns:a16="http://schemas.microsoft.com/office/drawing/2014/main" id="{D4159EA1-6D34-44FD-8E52-1656C5548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657350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2" name="Picture 8">
            <a:extLst>
              <a:ext uri="{FF2B5EF4-FFF2-40B4-BE49-F238E27FC236}">
                <a16:creationId xmlns:a16="http://schemas.microsoft.com/office/drawing/2014/main" id="{DEDF4DE6-45BF-49FF-8E0A-D76C1B73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37147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4" name="Picture 10">
            <a:extLst>
              <a:ext uri="{FF2B5EF4-FFF2-40B4-BE49-F238E27FC236}">
                <a16:creationId xmlns:a16="http://schemas.microsoft.com/office/drawing/2014/main" id="{A9136313-DFF9-4EE0-8C80-5E983AB66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37147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8" name="Rectangle 4">
            <a:extLst>
              <a:ext uri="{FF2B5EF4-FFF2-40B4-BE49-F238E27FC236}">
                <a16:creationId xmlns:a16="http://schemas.microsoft.com/office/drawing/2014/main" id="{C980E13E-47E4-4353-9E5A-349F55D86D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1FEA7803-1436-4BEA-8CEC-1F0DD9D4378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200"/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8FCE6753-C19D-449B-ADE9-87E8E4A69F6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250825" y="260350"/>
            <a:ext cx="8435975" cy="5865813"/>
          </a:xfrm>
        </p:spPr>
        <p:txBody>
          <a:bodyPr/>
          <a:lstStyle/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19 августа 1942 года начались бои за Новороссийск. 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Они продолжались 393 дня. Дольше оборону держал  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только героический Ленинград. Первые недели боев  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принесли горечь утрат и разочарований. </a:t>
            </a:r>
            <a:br>
              <a:rPr lang="ru-RU" altLang="en-US" sz="1200"/>
            </a:br>
            <a:br>
              <a:rPr lang="ru-RU" altLang="en-US" sz="1200"/>
            </a:br>
            <a:r>
              <a:rPr lang="ru-RU" altLang="en-US" sz="1200"/>
              <a:t>                                                                      Враг превосходящими силами рвался к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 Новороссийску. Бои не утихали ни днем, ни ночью.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 Большую помощь защитникам города оказывали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 корабли Черноморского флота. Сдержать врага на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 дальних подступах к городу не удалось. Уже 6 сентября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 бои с противником переметнулись на городские улицы. Враг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 ворвался в город, захватил железнодорожный вокзал,        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                                                                            элеватор и порт. В ожесточенных боях советские войска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практически после сдачи всего города, 11 сентября остановили его в юго-восточной части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Новороссийска.  имой 1943 года, после разгрома немецких войск под </a:t>
            </a:r>
            <a:r>
              <a:rPr lang="ru-RU" altLang="en-US" sz="1200" u="sng">
                <a:hlinkClick r:id="rId3"/>
              </a:rPr>
              <a:t>Сталинградом</a:t>
            </a:r>
            <a:r>
              <a:rPr lang="ru-RU" altLang="en-US" sz="1200"/>
              <a:t>, стратегическая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инициатива перешла в руки Красной Армии. Немцы вынуждены были спешно оставить свои кавказские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позиции и отойти за мощные оборонительные рубежи "Голубой линии". Казалось, еще один натиск и враг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будет вышвырнут из Новороссийска. Выправить ситуацию должна была крупная десантная операция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советских войск в районе Южной Озерейки под командованием майора </a:t>
            </a:r>
            <a:r>
              <a:rPr lang="ru-RU" altLang="en-US" sz="1200" u="sng">
                <a:hlinkClick r:id="rId4"/>
              </a:rPr>
              <a:t>Ц.Л. Куникова</a:t>
            </a:r>
            <a:r>
              <a:rPr lang="ru-RU" altLang="en-US" sz="1200"/>
              <a:t> Плацдарм,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захваченный куниковцами в ночь с 3 на 4 февраля 1943 года южнее Новороссийска в районе населенного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пункта Станички., сталболезненной занозой в теле немецкой обороны. Спустя пять дней на плацдарме в 30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квадратных километров, названном "Малой землей", находилось уже до 17 тысяч советских солдат и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офицеров десантных войск, имевших 21 орудие, 74 миномета, 86 пулеметов и 440 тонн боеприпасов и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продовольствия. </a:t>
            </a:r>
            <a:br>
              <a:rPr lang="ru-RU" altLang="en-US" sz="1200"/>
            </a:br>
            <a:endParaRPr lang="ru-RU" altLang="en-US" sz="1200"/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225 дней длился героическая эпос Малой земли. В результате боевых действий десантной группы войск в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период с 4 по 30 апреля 1943 г. было уничтожено более 20 тысяч вражеских солдат и офицеров, захвачено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и уничтожено большое количество военной техники.  0 сентября 1943 года штурмом города с суши, моря и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плацдарма на Малой земле началась Новороссийская наступательная операция После ожесточенных </a:t>
            </a:r>
          </a:p>
          <a:p>
            <a:pPr marL="711200" indent="-261938">
              <a:lnSpc>
                <a:spcPct val="80000"/>
              </a:lnSpc>
              <a:buFontTx/>
              <a:buNone/>
            </a:pPr>
            <a:r>
              <a:rPr lang="ru-RU" altLang="en-US" sz="1200"/>
              <a:t>уличных боев 16 сентября Новороссийск был полностью освобожден.  </a:t>
            </a:r>
          </a:p>
        </p:txBody>
      </p:sp>
      <p:pic>
        <p:nvPicPr>
          <p:cNvPr id="31755" name="Picture 11">
            <a:extLst>
              <a:ext uri="{FF2B5EF4-FFF2-40B4-BE49-F238E27FC236}">
                <a16:creationId xmlns:a16="http://schemas.microsoft.com/office/drawing/2014/main" id="{FE622AA6-47A7-4C9C-A40C-6B34FE7FE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260350"/>
            <a:ext cx="649288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EE8004F2-A93F-4792-89A3-7561ADF981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6059488" cy="1143000"/>
          </a:xfrm>
        </p:spPr>
        <p:txBody>
          <a:bodyPr/>
          <a:lstStyle/>
          <a:p>
            <a:r>
              <a:rPr lang="ru-RU" altLang="en-US"/>
              <a:t>Минск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C920A16F-A8C8-4626-86A8-363F989E42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33799" name="Picture 7">
            <a:extLst>
              <a:ext uri="{FF2B5EF4-FFF2-40B4-BE49-F238E27FC236}">
                <a16:creationId xmlns:a16="http://schemas.microsoft.com/office/drawing/2014/main" id="{4AA18DBE-6FAF-4D71-880A-774CF1154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612900"/>
            <a:ext cx="6840537" cy="456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0" name="Picture 8">
            <a:extLst>
              <a:ext uri="{FF2B5EF4-FFF2-40B4-BE49-F238E27FC236}">
                <a16:creationId xmlns:a16="http://schemas.microsoft.com/office/drawing/2014/main" id="{AAA6B8E2-247B-49C3-AC5B-1D05C3F3D2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14253">
            <a:off x="5659438" y="3205163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5" descr="Герб города Минска">
            <a:extLst>
              <a:ext uri="{FF2B5EF4-FFF2-40B4-BE49-F238E27FC236}">
                <a16:creationId xmlns:a16="http://schemas.microsoft.com/office/drawing/2014/main" id="{A3E90463-C05C-4D49-9866-EB273BFE9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6573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>
            <a:extLst>
              <a:ext uri="{FF2B5EF4-FFF2-40B4-BE49-F238E27FC236}">
                <a16:creationId xmlns:a16="http://schemas.microsoft.com/office/drawing/2014/main" id="{28FF1DF3-6F69-42B4-92ED-CB4180100D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-315913"/>
            <a:ext cx="8229600" cy="1143001"/>
          </a:xfrm>
        </p:spPr>
        <p:txBody>
          <a:bodyPr/>
          <a:lstStyle/>
          <a:p>
            <a:endParaRPr lang="en-US" altLang="en-US"/>
          </a:p>
        </p:txBody>
      </p:sp>
      <p:sp>
        <p:nvSpPr>
          <p:cNvPr id="34821" name="Rectangle 5">
            <a:extLst>
              <a:ext uri="{FF2B5EF4-FFF2-40B4-BE49-F238E27FC236}">
                <a16:creationId xmlns:a16="http://schemas.microsoft.com/office/drawing/2014/main" id="{FC7361F1-F1F3-4962-AE34-341E1C8CBE9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600"/>
          </a:p>
        </p:txBody>
      </p:sp>
      <p:sp>
        <p:nvSpPr>
          <p:cNvPr id="34822" name="Rectangle 6">
            <a:extLst>
              <a:ext uri="{FF2B5EF4-FFF2-40B4-BE49-F238E27FC236}">
                <a16:creationId xmlns:a16="http://schemas.microsoft.com/office/drawing/2014/main" id="{1BDD93FB-8091-433C-A86D-CE16669AAD3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140200" y="476250"/>
            <a:ext cx="4546600" cy="56499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1600"/>
              <a:t>С первых дней войны город оказался в центре боевых действий на направлении главного удара немецко-фашистских войск, рвавшихся к Москве 25 июня 1941 года фашистские войска подошли к городу. В ожесточенных боях за город враг понес значительные потери, была снижена его ударная сила и темп продвижения на Восток. С 28 июня Минск — в оккупации. За время войны погибло около 70 тыс. минчан. В 1941 и в 1944 годах город подвергался воздушным бомбардировкам, соответственно немецкой и советской авиацией. По свидетельствам очевидцев ночные бомбёжки 1944 года носили ковровый характер. </a:t>
            </a:r>
            <a:br>
              <a:rPr lang="ru-RU" altLang="en-US" sz="1600"/>
            </a:br>
            <a:br>
              <a:rPr lang="ru-RU" altLang="en-US" sz="1600"/>
            </a:br>
            <a:r>
              <a:rPr lang="ru-RU" altLang="en-US" sz="1600"/>
              <a:t>Неоценимый вклад в победу над фашистами внесли минские подпольщики и партизаны. В 1941-1942 гг. было создано 20 партизанских отрядов, многие из которых стали крупными бригадами. К июлю 1944 года минское подполье объединяло 9 тыс человек, и его действия  </a:t>
            </a:r>
          </a:p>
        </p:txBody>
      </p:sp>
      <p:pic>
        <p:nvPicPr>
          <p:cNvPr id="34824" name="Picture 8" descr="Расположение на карте">
            <a:extLst>
              <a:ext uri="{FF2B5EF4-FFF2-40B4-BE49-F238E27FC236}">
                <a16:creationId xmlns:a16="http://schemas.microsoft.com/office/drawing/2014/main" id="{FC0D0126-7B03-49C3-A996-3226CABB8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3705225" cy="258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5" name="Picture 9">
            <a:extLst>
              <a:ext uri="{FF2B5EF4-FFF2-40B4-BE49-F238E27FC236}">
                <a16:creationId xmlns:a16="http://schemas.microsoft.com/office/drawing/2014/main" id="{C271B48C-AA39-4F9C-BC02-C628942EE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04813"/>
            <a:ext cx="649288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5B6941E7-3D42-46C6-BF0D-6D79CE38FF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Тула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6F9F9B93-771B-4B02-BB41-E7E0A886D4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36871" name="Picture 7">
            <a:extLst>
              <a:ext uri="{FF2B5EF4-FFF2-40B4-BE49-F238E27FC236}">
                <a16:creationId xmlns:a16="http://schemas.microsoft.com/office/drawing/2014/main" id="{FB7412F2-EB1E-4D20-99DF-C8A53CF08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989138"/>
            <a:ext cx="5784850" cy="385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2" name="Picture 8">
            <a:extLst>
              <a:ext uri="{FF2B5EF4-FFF2-40B4-BE49-F238E27FC236}">
                <a16:creationId xmlns:a16="http://schemas.microsoft.com/office/drawing/2014/main" id="{EC3E796B-2FEB-43F6-A188-381BC9949A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83670">
            <a:off x="5372100" y="3349625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Picture 5" descr="Герб города Тулы">
            <a:extLst>
              <a:ext uri="{FF2B5EF4-FFF2-40B4-BE49-F238E27FC236}">
                <a16:creationId xmlns:a16="http://schemas.microsoft.com/office/drawing/2014/main" id="{115CEA4E-6FC7-4E76-BC3C-A0DEA7943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0500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5">
            <a:extLst>
              <a:ext uri="{FF2B5EF4-FFF2-40B4-BE49-F238E27FC236}">
                <a16:creationId xmlns:a16="http://schemas.microsoft.com/office/drawing/2014/main" id="{12CE4B10-A03D-494D-92B1-DA09BBA9C27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600"/>
          </a:p>
        </p:txBody>
      </p:sp>
      <p:sp>
        <p:nvSpPr>
          <p:cNvPr id="37894" name="Rectangle 6">
            <a:extLst>
              <a:ext uri="{FF2B5EF4-FFF2-40B4-BE49-F238E27FC236}">
                <a16:creationId xmlns:a16="http://schemas.microsoft.com/office/drawing/2014/main" id="{062F2E59-DD41-4F93-8597-EAA2B3D3B008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067175" y="404813"/>
            <a:ext cx="4619625" cy="57213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1600"/>
              <a:t> В начале Великой Отечественной войны тысячи трудящихся Тулы добровольно вступили в действующую армию.  24 октября началась героическая оборона Тулы. В городе было введено осадное положение. На защиту поднялось все население. 29 октября гитлеровцам удалось прорваться к южной окраине Тулы За полтора месяца осады Тулы рабочие города, несмотря на эвакуацию большей части предприятий в восточные районы, отремонтировали 90 танков, 100 артиллерийских орудий, свыше 100 станковых пулеметов, наладили выпуск автоматов, винтовок, минометов. В начале декабря 1941 г. немецко-фашистские войска предприняли последнюю попытку полностью окружить Тулу и овладеть городом. </a:t>
            </a:r>
            <a:br>
              <a:rPr lang="ru-RU" altLang="en-US" sz="1600"/>
            </a:br>
            <a:br>
              <a:rPr lang="ru-RU" altLang="en-US" sz="1600"/>
            </a:br>
            <a:r>
              <a:rPr lang="ru-RU" altLang="en-US" sz="1600"/>
              <a:t>3 декабря севернее города враг перерезал железную и шоссейную дороги, связывающие Тулу с Москвой. В этой критической обстановке защитники Тулы проявили мужество, стойкость и героизм. Сражаясь насмерть, они отстояли свой город.  </a:t>
            </a:r>
          </a:p>
        </p:txBody>
      </p:sp>
      <p:pic>
        <p:nvPicPr>
          <p:cNvPr id="37896" name="Picture 8">
            <a:extLst>
              <a:ext uri="{FF2B5EF4-FFF2-40B4-BE49-F238E27FC236}">
                <a16:creationId xmlns:a16="http://schemas.microsoft.com/office/drawing/2014/main" id="{C5B75EA3-828A-48FC-B8E3-9F8CA213D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3714750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7" name="Picture 9">
            <a:extLst>
              <a:ext uri="{FF2B5EF4-FFF2-40B4-BE49-F238E27FC236}">
                <a16:creationId xmlns:a16="http://schemas.microsoft.com/office/drawing/2014/main" id="{EBED420D-163E-4670-89D4-49009CF87AAD}"/>
              </a:ext>
            </a:extLst>
          </p:cNvPr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404813"/>
            <a:ext cx="60007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3" name="Picture 7">
            <a:extLst>
              <a:ext uri="{FF2B5EF4-FFF2-40B4-BE49-F238E27FC236}">
                <a16:creationId xmlns:a16="http://schemas.microsoft.com/office/drawing/2014/main" id="{E96B2AC4-F8ED-4B11-8A82-982C6F913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89138"/>
            <a:ext cx="3108325" cy="4646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7" name="Picture 11">
            <a:extLst>
              <a:ext uri="{FF2B5EF4-FFF2-40B4-BE49-F238E27FC236}">
                <a16:creationId xmlns:a16="http://schemas.microsoft.com/office/drawing/2014/main" id="{6E9F5B21-8273-4CE2-8799-20F72F01E2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33375"/>
            <a:ext cx="5667375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8" name="Rectangle 2">
            <a:extLst>
              <a:ext uri="{FF2B5EF4-FFF2-40B4-BE49-F238E27FC236}">
                <a16:creationId xmlns:a16="http://schemas.microsoft.com/office/drawing/2014/main" id="{90363AEE-9905-424A-93A6-B403753F4A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Мурманск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E3E44510-C39D-416A-9DB9-D86D6532E9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39941" name="Picture 5" descr="Герб города Мурманска">
            <a:extLst>
              <a:ext uri="{FF2B5EF4-FFF2-40B4-BE49-F238E27FC236}">
                <a16:creationId xmlns:a16="http://schemas.microsoft.com/office/drawing/2014/main" id="{AFD8C20C-824C-482D-8333-FAF5015E9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65735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8" name="Picture 12">
            <a:extLst>
              <a:ext uri="{FF2B5EF4-FFF2-40B4-BE49-F238E27FC236}">
                <a16:creationId xmlns:a16="http://schemas.microsoft.com/office/drawing/2014/main" id="{D486762E-0AF4-4D3D-B3E1-E2BC0FFAA0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91226">
            <a:off x="5156200" y="3133725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5">
            <a:extLst>
              <a:ext uri="{FF2B5EF4-FFF2-40B4-BE49-F238E27FC236}">
                <a16:creationId xmlns:a16="http://schemas.microsoft.com/office/drawing/2014/main" id="{C45B4512-95F7-4573-B2E1-2E2A75C5F80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400"/>
          </a:p>
        </p:txBody>
      </p:sp>
      <p:sp>
        <p:nvSpPr>
          <p:cNvPr id="40966" name="Rectangle 6">
            <a:extLst>
              <a:ext uri="{FF2B5EF4-FFF2-40B4-BE49-F238E27FC236}">
                <a16:creationId xmlns:a16="http://schemas.microsoft.com/office/drawing/2014/main" id="{2EB692C1-EE33-402C-A9A6-692EC927241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2924175"/>
            <a:ext cx="8218487" cy="32019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1400"/>
              <a:t>В ходе Великой Отечественной войны Мурманск неоднократно подвергался атакам с суши и с воздуха. Немецкие войска стремились захватить город, имеющий стратегическое значение, однако прифронтовой Мурманск более сорока месяцев сдерживал натиск врага с суши и с воздуха. Дислоцированная в Заполярье 150-тысячная германская армия имела директиву Гитлера: захватить город и мурманский порт, через который шли грузы из стран-союзниц для снабжения страны и армии по ленд-лизу. По расчетам немецкого командования, Мурманск должен быть взят за несколько суток. Дважды - в июле и сентябре - немецкие войска предпринимали генеральное наступление на Мурманск, однако оба наступления провалились.  После того, как город отразил наступления, враг атаковал его с воздуха, совершая в отдельные дни до пятнадцати-восемнадцати налётов и сбросив за годы войны в общей сложности 185 тысяч бомб и совершив 792 налета. В результате бомбардировок было уничтожено три четверти построек, особенно пострадали деревянные дома и строения. Наиболее тяжёлой была бомбардировка 18 июня 1942 года. Германские самолёты сбрасывали кассеты зажигательных бомб, а следом - тяжелые фугасы. Из-за сухой и ветреной погоды пожар распространился от центра до северо-восточных окраин города.  </a:t>
            </a:r>
          </a:p>
        </p:txBody>
      </p:sp>
      <p:pic>
        <p:nvPicPr>
          <p:cNvPr id="40968" name="Picture 8">
            <a:extLst>
              <a:ext uri="{FF2B5EF4-FFF2-40B4-BE49-F238E27FC236}">
                <a16:creationId xmlns:a16="http://schemas.microsoft.com/office/drawing/2014/main" id="{93A3148E-AF6A-4FF0-A50E-FB88B7978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60350"/>
            <a:ext cx="409575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9" name="Picture 9">
            <a:extLst>
              <a:ext uri="{FF2B5EF4-FFF2-40B4-BE49-F238E27FC236}">
                <a16:creationId xmlns:a16="http://schemas.microsoft.com/office/drawing/2014/main" id="{AD025038-B057-4481-B421-0370925FDD94}"/>
              </a:ext>
            </a:extLst>
          </p:cNvPr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476250"/>
            <a:ext cx="1092200" cy="2079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A0BD6D0A-DCE2-417E-8484-F51269D408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Смоленск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9AD8BF76-163F-4D9B-9DBF-CE7C44C3F4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43015" name="Picture 7">
            <a:extLst>
              <a:ext uri="{FF2B5EF4-FFF2-40B4-BE49-F238E27FC236}">
                <a16:creationId xmlns:a16="http://schemas.microsoft.com/office/drawing/2014/main" id="{6AABC59A-7AC4-4201-B984-E7D3CFD0A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6911975" cy="494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6" name="Picture 8">
            <a:extLst>
              <a:ext uri="{FF2B5EF4-FFF2-40B4-BE49-F238E27FC236}">
                <a16:creationId xmlns:a16="http://schemas.microsoft.com/office/drawing/2014/main" id="{9D9B9BAB-D653-4FCB-930B-A4262107D2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84966">
            <a:off x="6019800" y="3552825"/>
            <a:ext cx="18573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3" name="Picture 5" descr="Герб города Смоленска">
            <a:extLst>
              <a:ext uri="{FF2B5EF4-FFF2-40B4-BE49-F238E27FC236}">
                <a16:creationId xmlns:a16="http://schemas.microsoft.com/office/drawing/2014/main" id="{A11990F3-5FFB-47BD-9D62-82E660497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6038"/>
            <a:ext cx="19050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>
            <a:extLst>
              <a:ext uri="{FF2B5EF4-FFF2-40B4-BE49-F238E27FC236}">
                <a16:creationId xmlns:a16="http://schemas.microsoft.com/office/drawing/2014/main" id="{0ABED197-7254-439E-ACF3-97DAE0EB97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id="{6B9707C6-68E9-4F28-BC67-29AD4BFBE06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1400"/>
          </a:p>
        </p:txBody>
      </p:sp>
      <p:sp>
        <p:nvSpPr>
          <p:cNvPr id="44038" name="Rectangle 6">
            <a:extLst>
              <a:ext uri="{FF2B5EF4-FFF2-40B4-BE49-F238E27FC236}">
                <a16:creationId xmlns:a16="http://schemas.microsoft.com/office/drawing/2014/main" id="{5BC324B8-6312-4A81-A132-37D13BCE857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323850" y="2852738"/>
            <a:ext cx="8362950" cy="37449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1400"/>
              <a:t>С начала Великой отечественной войны Смоленск оказался на направлении главного удара немецко-фашистских войск к Москве. </a:t>
            </a:r>
            <a:br>
              <a:rPr lang="ru-RU" altLang="en-US" sz="1400"/>
            </a:br>
            <a:br>
              <a:rPr lang="ru-RU" altLang="en-US" sz="1400"/>
            </a:br>
            <a:r>
              <a:rPr lang="ru-RU" altLang="en-US" sz="1400"/>
              <a:t>24 июня 1941 г. гитлеровская авиация совершила первый налет на город, затем они стали систематическими. В ночь на 29 июня при массированном налете на Смоленск было сброшено около 2 тысяч зажигательных и 100 крупных фугасных бомб, разрушена центральная часть города, сгорело свыше 600 жилых домов. </a:t>
            </a:r>
            <a:br>
              <a:rPr lang="ru-RU" altLang="en-US" sz="1400"/>
            </a:br>
            <a:br>
              <a:rPr lang="ru-RU" altLang="en-US" sz="1400"/>
            </a:br>
            <a:r>
              <a:rPr lang="ru-RU" altLang="en-US" sz="1400"/>
              <a:t>8 июля немецко-фашистское командование поставило группе армий "Центр" задачу окружить советские войска, оборонявшие западный рубеж Двины и Днепра, овладеть городами Орша, Смоленск, Витебск и открыть кратчайший путь к Москве. </a:t>
            </a:r>
            <a:br>
              <a:rPr lang="ru-RU" altLang="en-US" sz="1400"/>
            </a:br>
            <a:br>
              <a:rPr lang="ru-RU" altLang="en-US" sz="1400"/>
            </a:br>
            <a:r>
              <a:rPr lang="ru-RU" altLang="en-US" sz="1400"/>
              <a:t>Противник превосходил войска Западного фронта в людях, артиллерии и самолетах в два раза, а в танках в четыре раза. С целью не допустить прорыва немецко-фашистских войск к Москве 10 июля началось Смоленское сражение, которое продолжалась до 10 сентября 1941 г.  После ожесточенных боев в ночь на 29 июля советские войска оставили город. Гитлеровцы установили в Смоленске жестокий оккупационный режим. Создали несколько концлагерей и гетто. За время оккупации Смоленска они уничтожили в городе и его окрестностях свыше 135 тысяч советских военнопленных и мирных жителей. Свыше 80 тысяч советских граждан было угнано на принудительные работы в Германию.  </a:t>
            </a:r>
          </a:p>
        </p:txBody>
      </p:sp>
      <p:pic>
        <p:nvPicPr>
          <p:cNvPr id="44040" name="Picture 8">
            <a:extLst>
              <a:ext uri="{FF2B5EF4-FFF2-40B4-BE49-F238E27FC236}">
                <a16:creationId xmlns:a16="http://schemas.microsoft.com/office/drawing/2014/main" id="{0D75DAA4-A875-4BD4-8F0A-53A504676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3375"/>
            <a:ext cx="3714750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41" name="Picture 9">
            <a:extLst>
              <a:ext uri="{FF2B5EF4-FFF2-40B4-BE49-F238E27FC236}">
                <a16:creationId xmlns:a16="http://schemas.microsoft.com/office/drawing/2014/main" id="{FA845A8A-BFEC-42B0-9A20-7C69267C7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33375"/>
            <a:ext cx="1169988" cy="223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2302</Words>
  <Application>Microsoft Office PowerPoint</Application>
  <PresentationFormat>Экран (4:3)</PresentationFormat>
  <Paragraphs>180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Оформление по умолчанию</vt:lpstr>
      <vt:lpstr>Презентация PowerPoint</vt:lpstr>
      <vt:lpstr>Брестская крепость </vt:lpstr>
      <vt:lpstr>Презентация PowerPoint</vt:lpstr>
      <vt:lpstr>Презентация PowerPoint</vt:lpstr>
      <vt:lpstr>Волгоград </vt:lpstr>
      <vt:lpstr>Презентация PowerPoint</vt:lpstr>
      <vt:lpstr>Киев </vt:lpstr>
      <vt:lpstr>          </vt:lpstr>
      <vt:lpstr>Ленинград    </vt:lpstr>
      <vt:lpstr>Презентация PowerPoint</vt:lpstr>
      <vt:lpstr>Москва</vt:lpstr>
      <vt:lpstr>Презентация PowerPoint</vt:lpstr>
      <vt:lpstr>Одесса</vt:lpstr>
      <vt:lpstr>Презентация PowerPoint</vt:lpstr>
      <vt:lpstr>Севастополь</vt:lpstr>
      <vt:lpstr>Презентация PowerPoint</vt:lpstr>
      <vt:lpstr>Керчь</vt:lpstr>
      <vt:lpstr>Презентация PowerPoint</vt:lpstr>
      <vt:lpstr>Новороссийск</vt:lpstr>
      <vt:lpstr>Презентация PowerPoint</vt:lpstr>
      <vt:lpstr>Минск</vt:lpstr>
      <vt:lpstr>Презентация PowerPoint</vt:lpstr>
      <vt:lpstr>Тула</vt:lpstr>
      <vt:lpstr>Презентация PowerPoint</vt:lpstr>
      <vt:lpstr>Мурманск</vt:lpstr>
      <vt:lpstr>Презентация PowerPoint</vt:lpstr>
      <vt:lpstr>Смоленск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Неизвестный пользователь</cp:lastModifiedBy>
  <cp:revision>8</cp:revision>
  <dcterms:created xsi:type="dcterms:W3CDTF">2009-04-22T04:33:34Z</dcterms:created>
  <dcterms:modified xsi:type="dcterms:W3CDTF">2020-04-23T16:17:53Z</dcterms:modified>
</cp:coreProperties>
</file>